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342" r:id="rId2"/>
    <p:sldId id="344" r:id="rId3"/>
    <p:sldId id="343" r:id="rId4"/>
    <p:sldId id="345" r:id="rId5"/>
    <p:sldId id="346" r:id="rId6"/>
    <p:sldId id="347" r:id="rId7"/>
    <p:sldId id="348" r:id="rId8"/>
    <p:sldId id="349" r:id="rId9"/>
    <p:sldId id="350" r:id="rId10"/>
    <p:sldId id="307" r:id="rId11"/>
    <p:sldId id="351" r:id="rId12"/>
    <p:sldId id="352" r:id="rId13"/>
    <p:sldId id="341" r:id="rId14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CC3300"/>
    <a:srgbClr val="DDDDDD"/>
    <a:srgbClr val="FFFFFF"/>
    <a:srgbClr val="96969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5" autoAdjust="0"/>
    <p:restoredTop sz="91174" autoAdjust="0"/>
  </p:normalViewPr>
  <p:slideViewPr>
    <p:cSldViewPr>
      <p:cViewPr>
        <p:scale>
          <a:sx n="67" d="100"/>
          <a:sy n="67" d="100"/>
        </p:scale>
        <p:origin x="-228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008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1500" y="8674100"/>
            <a:ext cx="28606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Sketchbook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674100"/>
            <a:ext cx="28019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fld id="{9548DB07-BB2D-42EE-BF52-9E9BA9F0C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36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F125B6EF-3649-4387-817C-DFA2E05CE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257550" y="9144000"/>
            <a:ext cx="800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43" tIns="47872" rIns="92443" bIns="47872">
            <a:spAutoFit/>
          </a:bodyPr>
          <a:lstStyle/>
          <a:p>
            <a:pPr algn="ctr" defTabSz="936625" eaLnBrk="0" hangingPunct="0">
              <a:lnSpc>
                <a:spcPct val="90000"/>
              </a:lnSpc>
            </a:pPr>
            <a:r>
              <a:rPr lang="en-US" sz="1200" b="0">
                <a:latin typeface="Arial" charset="0"/>
              </a:rPr>
              <a:t>Page </a:t>
            </a:r>
            <a:fld id="{BC622E97-C72B-499F-BD65-3C9BB8A4306E}" type="slidenum">
              <a:rPr lang="en-US" sz="1200" b="0">
                <a:latin typeface="Arial" charset="0"/>
              </a:rPr>
              <a:pPr algn="ctr" defTabSz="936625" eaLnBrk="0" hangingPunct="0">
                <a:lnSpc>
                  <a:spcPct val="90000"/>
                </a:lnSpc>
              </a:pPr>
              <a:t>‹#›</a:t>
            </a:fld>
            <a:endParaRPr lang="en-US" sz="1200" b="0">
              <a:latin typeface="Arial" charset="0"/>
            </a:endParaRPr>
          </a:p>
        </p:txBody>
      </p:sp>
      <p:sp>
        <p:nvSpPr>
          <p:cNvPr id="256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4" tIns="49523" rIns="97394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743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10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7559" cy="720080"/>
          </a:xfrm>
        </p:spPr>
        <p:txBody>
          <a:bodyPr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060848"/>
            <a:ext cx="5000600" cy="334888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95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85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45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7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19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48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64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7" r:id="rId5"/>
    <p:sldLayoutId id="2147483665" r:id="rId6"/>
    <p:sldLayoutId id="2147483658" r:id="rId7"/>
    <p:sldLayoutId id="2147483664" r:id="rId8"/>
    <p:sldLayoutId id="2147483659" r:id="rId9"/>
    <p:sldLayoutId id="2147483660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rgbClr val="000066"/>
          </a:solidFill>
          <a:latin typeface="+mj-lt"/>
          <a:ea typeface="+mn-ea"/>
          <a:cs typeface="+mn-cs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0066"/>
          </a:solidFill>
          <a:latin typeface="+mj-lt"/>
        </a:defRPr>
      </a:lvl2pPr>
      <a:lvl3pPr marL="1073150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o"/>
        <a:defRPr sz="2000">
          <a:solidFill>
            <a:srgbClr val="000066"/>
          </a:solidFill>
          <a:latin typeface="+mj-lt"/>
        </a:defRPr>
      </a:lvl3pPr>
      <a:lvl4pPr marL="1611313" indent="-3587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j-lt"/>
        </a:defRPr>
      </a:lvl4pPr>
      <a:lvl5pPr marL="2063750" indent="-273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j-lt"/>
        </a:defRPr>
      </a:lvl5pPr>
      <a:lvl6pPr marL="25209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State Transition Diagram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Chapter </a:t>
            </a:r>
            <a:r>
              <a:rPr lang="en-CA" dirty="0" smtClean="0"/>
              <a:t>4.2 </a:t>
            </a:r>
            <a:r>
              <a:rPr lang="en-CA" dirty="0"/>
              <a:t>in Sketching the User Interface: The </a:t>
            </a:r>
            <a:r>
              <a:rPr lang="en-CA" dirty="0" smtClean="0"/>
              <a:t>Workbook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97534"/>
            <a:ext cx="3974976" cy="434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77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Exercise</a:t>
            </a:r>
            <a:endParaRPr lang="en-US" sz="2000" dirty="0" smtClean="0"/>
          </a:p>
        </p:txBody>
      </p:sp>
      <p:sp>
        <p:nvSpPr>
          <p:cNvPr id="23555" name="Content Placeholder 8"/>
          <p:cNvSpPr>
            <a:spLocks noGrp="1"/>
          </p:cNvSpPr>
          <p:nvPr>
            <p:ph idx="1"/>
          </p:nvPr>
        </p:nvSpPr>
        <p:spPr>
          <a:xfrm>
            <a:off x="468313" y="1557338"/>
            <a:ext cx="8675687" cy="4752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CA" dirty="0" smtClean="0"/>
              <a:t>Your digital (or cell phone) </a:t>
            </a:r>
          </a:p>
          <a:p>
            <a:pPr marL="342900" indent="-342900"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Construct state transition diagrams to</a:t>
            </a:r>
          </a:p>
          <a:p>
            <a:pPr lvl="1" eaLnBrk="1" hangingPunct="1">
              <a:defRPr/>
            </a:pPr>
            <a:r>
              <a:rPr lang="en-CA" dirty="0" smtClean="0"/>
              <a:t>capture a simple sequential operation </a:t>
            </a:r>
          </a:p>
          <a:p>
            <a:pPr lvl="1" eaLnBrk="1" hangingPunct="1">
              <a:defRPr/>
            </a:pPr>
            <a:r>
              <a:rPr lang="en-CA" dirty="0" smtClean="0"/>
              <a:t>illustrate each of the above techniques</a:t>
            </a:r>
          </a:p>
          <a:p>
            <a:pPr marL="342900" indent="-342900" eaLnBrk="1" hangingPunct="1">
              <a:defRPr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r="68310"/>
          <a:stretch/>
        </p:blipFill>
        <p:spPr bwMode="auto">
          <a:xfrm>
            <a:off x="4237606" y="2420888"/>
            <a:ext cx="2456310" cy="22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Preview: 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Most interfaces contain decision paths </a:t>
            </a:r>
          </a:p>
          <a:p>
            <a:pPr lvl="1"/>
            <a:r>
              <a:rPr lang="en-CA" dirty="0" smtClean="0"/>
              <a:t>multiple transitions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r>
              <a:rPr lang="en-CA" dirty="0" smtClean="0"/>
              <a:t>These diagrams </a:t>
            </a:r>
          </a:p>
          <a:p>
            <a:r>
              <a:rPr lang="en-CA" dirty="0" smtClean="0"/>
              <a:t>are identical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5" t="4704" r="1611" b="15044"/>
          <a:stretch/>
        </p:blipFill>
        <p:spPr bwMode="auto">
          <a:xfrm>
            <a:off x="4021582" y="4800600"/>
            <a:ext cx="501491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25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State transition diagrams capture </a:t>
            </a:r>
          </a:p>
          <a:p>
            <a:pPr lvl="1"/>
            <a:r>
              <a:rPr lang="en-CA" dirty="0" smtClean="0"/>
              <a:t>State</a:t>
            </a:r>
          </a:p>
          <a:p>
            <a:pPr lvl="1"/>
            <a:r>
              <a:rPr lang="en-CA" dirty="0" smtClean="0"/>
              <a:t>transitions </a:t>
            </a:r>
          </a:p>
          <a:p>
            <a:pPr lvl="1"/>
            <a:r>
              <a:rPr lang="en-CA" dirty="0" smtClean="0"/>
              <a:t>decision paths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Many ways to draw them </a:t>
            </a:r>
          </a:p>
          <a:p>
            <a:pPr lvl="2"/>
            <a:r>
              <a:rPr lang="en-CA" dirty="0" smtClean="0"/>
              <a:t>abstract</a:t>
            </a:r>
          </a:p>
          <a:p>
            <a:pPr lvl="2"/>
            <a:r>
              <a:rPr lang="en-CA" dirty="0" smtClean="0"/>
              <a:t>visual interface</a:t>
            </a:r>
          </a:p>
          <a:p>
            <a:pPr lvl="2"/>
            <a:r>
              <a:rPr lang="en-CA" dirty="0" smtClean="0"/>
              <a:t>annotated</a:t>
            </a:r>
          </a:p>
          <a:p>
            <a:pPr lvl="2"/>
            <a:r>
              <a:rPr lang="en-CA" dirty="0" smtClean="0"/>
              <a:t>indexed (to manage complexity)</a:t>
            </a:r>
          </a:p>
          <a:p>
            <a:pPr lvl="2"/>
            <a:r>
              <a:rPr lang="en-CA" dirty="0" smtClean="0"/>
              <a:t>implied by spatial layout</a:t>
            </a:r>
          </a:p>
          <a:p>
            <a:pPr lvl="2"/>
            <a:r>
              <a:rPr lang="en-CA" dirty="0" smtClean="0"/>
              <a:t>with branches (more to come on this topic)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2037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Permissions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CA" sz="1000" b="1" dirty="0"/>
              <a:t>You are free:</a:t>
            </a:r>
          </a:p>
          <a:p>
            <a:pPr lvl="1">
              <a:defRPr/>
            </a:pPr>
            <a:r>
              <a:rPr lang="en-CA" sz="1000" b="1" dirty="0"/>
              <a:t>to Share</a:t>
            </a:r>
            <a:r>
              <a:rPr lang="en-CA" sz="1000" dirty="0"/>
              <a:t> — to copy, distribute and transmit the work</a:t>
            </a:r>
          </a:p>
          <a:p>
            <a:pPr lvl="1">
              <a:defRPr/>
            </a:pPr>
            <a:r>
              <a:rPr lang="en-CA" sz="1000" b="1" dirty="0"/>
              <a:t>to Remix</a:t>
            </a:r>
            <a:r>
              <a:rPr lang="en-CA" sz="1000" dirty="0"/>
              <a:t> — to adapt the work</a:t>
            </a:r>
          </a:p>
          <a:p>
            <a:pPr marL="0" indent="0">
              <a:buFontTx/>
              <a:buNone/>
              <a:defRPr/>
            </a:pPr>
            <a:endParaRPr lang="en-CA" sz="1000" b="1" dirty="0" smtClean="0"/>
          </a:p>
          <a:p>
            <a:pPr marL="0" indent="0">
              <a:buFontTx/>
              <a:buNone/>
              <a:defRPr/>
            </a:pPr>
            <a:r>
              <a:rPr lang="en-CA" sz="1000" b="1" dirty="0" smtClean="0"/>
              <a:t>Under </a:t>
            </a:r>
            <a:r>
              <a:rPr lang="en-CA" sz="1000" b="1" dirty="0"/>
              <a:t>the following conditions:</a:t>
            </a:r>
          </a:p>
          <a:p>
            <a:pPr>
              <a:defRPr/>
            </a:pPr>
            <a:r>
              <a:rPr lang="en-CA" sz="1000" b="1" dirty="0"/>
              <a:t>Attribution</a:t>
            </a:r>
            <a:r>
              <a:rPr lang="en-CA" sz="1000" dirty="0"/>
              <a:t> — You must attribute the work in the manner specified by the author </a:t>
            </a:r>
            <a:r>
              <a:rPr lang="en-CA" sz="1000" dirty="0" smtClean="0"/>
              <a:t>(</a:t>
            </a:r>
            <a:r>
              <a:rPr lang="en-CA" sz="1000" dirty="0"/>
              <a:t>but not in any way that suggests that they endorse you or your use of the work</a:t>
            </a:r>
            <a:r>
              <a:rPr lang="en-CA" sz="1000" dirty="0" smtClean="0"/>
              <a:t>) by citing: </a:t>
            </a:r>
          </a:p>
          <a:p>
            <a:pPr marL="715963" lvl="1" indent="0">
              <a:buFontTx/>
              <a:buNone/>
              <a:defRPr/>
            </a:pPr>
            <a:r>
              <a:rPr lang="en-CA" sz="1000" dirty="0" smtClean="0"/>
              <a:t>“from presentations accompanying the book ‘Sketching User Experiences, the Workbook’, by S. Greenberg, S. Carpendale, N. Marquardt and B. Buxton”</a:t>
            </a:r>
            <a:endParaRPr lang="en-CA" sz="1000" dirty="0"/>
          </a:p>
          <a:p>
            <a:pPr>
              <a:defRPr/>
            </a:pPr>
            <a:r>
              <a:rPr lang="en-CA" sz="1000" b="1" dirty="0" err="1"/>
              <a:t>Noncommercial</a:t>
            </a:r>
            <a:r>
              <a:rPr lang="en-CA" sz="1000" dirty="0"/>
              <a:t> — You may not use this work for commercial </a:t>
            </a:r>
            <a:r>
              <a:rPr lang="en-CA" sz="1000" dirty="0" smtClean="0"/>
              <a:t>purposes, </a:t>
            </a:r>
            <a:r>
              <a:rPr lang="en-CA" sz="1000" b="1" u="sng" dirty="0" smtClean="0"/>
              <a:t>except</a:t>
            </a:r>
            <a:r>
              <a:rPr lang="en-CA" sz="1000" dirty="0" smtClean="0"/>
              <a:t> to assist one’s own teaching and training within commercial organizations.</a:t>
            </a:r>
          </a:p>
          <a:p>
            <a:pPr>
              <a:defRPr/>
            </a:pPr>
            <a:r>
              <a:rPr lang="en-CA" sz="1000" b="1" dirty="0"/>
              <a:t>Share Alike</a:t>
            </a:r>
            <a:r>
              <a:rPr lang="en-CA" sz="1000" dirty="0"/>
              <a:t> — If you alter, transform, or build upon this work, you may distribute the resulting work only under the same or similar license to this one.</a:t>
            </a:r>
          </a:p>
          <a:p>
            <a:pPr marL="0" indent="0">
              <a:buFontTx/>
              <a:buNone/>
              <a:defRPr/>
            </a:pPr>
            <a:endParaRPr lang="en-CA" sz="1000" b="1" dirty="0" smtClean="0"/>
          </a:p>
          <a:p>
            <a:pPr marL="0" indent="0">
              <a:buFontTx/>
              <a:buNone/>
              <a:defRPr/>
            </a:pPr>
            <a:r>
              <a:rPr lang="en-CA" sz="1000" b="1" dirty="0" smtClean="0"/>
              <a:t>With </a:t>
            </a:r>
            <a:r>
              <a:rPr lang="en-CA" sz="1000" b="1" dirty="0"/>
              <a:t>the understanding that:</a:t>
            </a:r>
          </a:p>
          <a:p>
            <a:pPr>
              <a:defRPr/>
            </a:pPr>
            <a:r>
              <a:rPr lang="en-CA" sz="1000" b="1" dirty="0" smtClean="0"/>
              <a:t>Not all material have transferable rights </a:t>
            </a:r>
            <a:r>
              <a:rPr lang="en-CA" sz="1000" dirty="0" smtClean="0"/>
              <a:t>— materials from other sources which are included here are cited </a:t>
            </a:r>
          </a:p>
          <a:p>
            <a:pPr>
              <a:defRPr/>
            </a:pPr>
            <a:r>
              <a:rPr lang="en-CA" sz="1000" b="1" dirty="0" smtClean="0"/>
              <a:t>Waiver</a:t>
            </a:r>
            <a:r>
              <a:rPr lang="en-CA" sz="1000" dirty="0"/>
              <a:t> — Any of the above conditions can be </a:t>
            </a:r>
            <a:r>
              <a:rPr lang="en-CA" sz="1000" b="1" u="sng" dirty="0"/>
              <a:t>waived</a:t>
            </a:r>
            <a:r>
              <a:rPr lang="en-CA" sz="1000" dirty="0"/>
              <a:t> if you get permission from the copyright holder.</a:t>
            </a:r>
          </a:p>
          <a:p>
            <a:pPr>
              <a:defRPr/>
            </a:pPr>
            <a:r>
              <a:rPr lang="en-CA" sz="1000" b="1" dirty="0"/>
              <a:t>Public Domain</a:t>
            </a:r>
            <a:r>
              <a:rPr lang="en-CA" sz="1000" dirty="0"/>
              <a:t> — Where the work or any of its elements is in the </a:t>
            </a:r>
            <a:r>
              <a:rPr lang="en-CA" sz="1000" b="1" u="sng" dirty="0"/>
              <a:t>public domain</a:t>
            </a:r>
            <a:r>
              <a:rPr lang="en-CA" sz="1000" dirty="0"/>
              <a:t> under applicable law, that status is in no way affected by the license.</a:t>
            </a:r>
          </a:p>
          <a:p>
            <a:pPr>
              <a:defRPr/>
            </a:pPr>
            <a:r>
              <a:rPr lang="en-CA" sz="1000" b="1" dirty="0"/>
              <a:t>Other Rights</a:t>
            </a:r>
            <a:r>
              <a:rPr lang="en-CA" sz="1000" dirty="0"/>
              <a:t> — In no way are any of the following rights affected by the license:</a:t>
            </a:r>
          </a:p>
          <a:p>
            <a:pPr lvl="1">
              <a:defRPr/>
            </a:pPr>
            <a:r>
              <a:rPr lang="en-CA" sz="1000" dirty="0"/>
              <a:t>Your fair dealing or </a:t>
            </a:r>
            <a:r>
              <a:rPr lang="en-CA" sz="1000" b="1" u="sng" dirty="0"/>
              <a:t>fair use</a:t>
            </a:r>
            <a:r>
              <a:rPr lang="en-CA" sz="1000" dirty="0"/>
              <a:t> rights, or other applicable copyright exceptions and limitations;</a:t>
            </a:r>
          </a:p>
          <a:p>
            <a:pPr lvl="1">
              <a:defRPr/>
            </a:pPr>
            <a:r>
              <a:rPr lang="en-CA" sz="1000" dirty="0"/>
              <a:t>The author's </a:t>
            </a:r>
            <a:r>
              <a:rPr lang="en-CA" sz="1000" b="1" u="sng" dirty="0"/>
              <a:t>moral</a:t>
            </a:r>
            <a:r>
              <a:rPr lang="en-CA" sz="1000" dirty="0"/>
              <a:t> rights;</a:t>
            </a:r>
          </a:p>
          <a:p>
            <a:pPr lvl="1">
              <a:defRPr/>
            </a:pPr>
            <a:r>
              <a:rPr lang="en-CA" sz="1000" dirty="0"/>
              <a:t>Rights other persons may have either in the work itself or in how the work is used, such </a:t>
            </a:r>
            <a:r>
              <a:rPr lang="en-CA" sz="1000" dirty="0" smtClean="0"/>
              <a:t>as </a:t>
            </a:r>
            <a:r>
              <a:rPr lang="en-CA" sz="1000" b="1" u="sng" dirty="0" smtClean="0"/>
              <a:t>publicity</a:t>
            </a:r>
            <a:r>
              <a:rPr lang="en-CA" sz="1000" dirty="0"/>
              <a:t> or privacy rights.</a:t>
            </a:r>
          </a:p>
          <a:p>
            <a:pPr marL="0" indent="0">
              <a:buFontTx/>
              <a:buNone/>
              <a:defRPr/>
            </a:pPr>
            <a:r>
              <a:rPr lang="en-CA" sz="1000" b="1" dirty="0"/>
              <a:t>Notice</a:t>
            </a:r>
            <a:r>
              <a:rPr lang="en-CA" sz="1000" dirty="0"/>
              <a:t> — For any reuse or distribution, you must make clear to others the license terms of this work. The best way to do this is with a link to this web page.</a:t>
            </a:r>
          </a:p>
        </p:txBody>
      </p:sp>
      <p:pic>
        <p:nvPicPr>
          <p:cNvPr id="24580" name="Picture 6" descr="http://i.creativecommons.org/l/by-nc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5913"/>
            <a:ext cx="204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349625"/>
            <a:ext cx="28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695575"/>
            <a:ext cx="284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663950"/>
            <a:ext cx="2587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ogle.com/url?source=imglanding&amp;ct=img&amp;q=http://static.usenix.org/events/fast04/tech/full_papers/anderson/anderson_html/state-diagram.png&amp;sa=X&amp;ei=RSOQUOCMCerJigL6n4GIAw&amp;ved=0CAkQ8wc&amp;usg=AFQjCNF6kSuU6REfEuOrCan2g3c9GsfI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64" y="4293096"/>
            <a:ext cx="336002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 You Descend the Design Funnel…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Storyboard</a:t>
            </a:r>
          </a:p>
          <a:p>
            <a:pPr lvl="1"/>
            <a:r>
              <a:rPr lang="en-CA" dirty="0" smtClean="0"/>
              <a:t>more </a:t>
            </a:r>
            <a:r>
              <a:rPr lang="en-CA" dirty="0" err="1" smtClean="0"/>
              <a:t>keyframes</a:t>
            </a:r>
            <a:endParaRPr lang="en-CA" dirty="0" smtClean="0"/>
          </a:p>
          <a:p>
            <a:pPr lvl="1"/>
            <a:r>
              <a:rPr lang="en-CA" dirty="0" smtClean="0"/>
              <a:t>finer-grained transitions</a:t>
            </a:r>
          </a:p>
          <a:p>
            <a:pPr lvl="1"/>
            <a:r>
              <a:rPr lang="en-CA" dirty="0" smtClean="0"/>
              <a:t>Decision paths</a:t>
            </a:r>
          </a:p>
          <a:p>
            <a:pPr lvl="2"/>
            <a:r>
              <a:rPr lang="en-CA" dirty="0" smtClean="0"/>
              <a:t>multiple transitions (options) a user can pursue</a:t>
            </a:r>
            <a:br>
              <a:rPr lang="en-CA" dirty="0" smtClean="0"/>
            </a:br>
            <a:r>
              <a:rPr lang="en-CA" i="1" dirty="0" smtClean="0"/>
              <a:t>or </a:t>
            </a:r>
            <a:r>
              <a:rPr lang="en-CA" dirty="0" smtClean="0"/>
              <a:t>design alternatives</a:t>
            </a:r>
          </a:p>
          <a:p>
            <a:pPr lvl="2"/>
            <a:r>
              <a:rPr lang="en-CA" dirty="0" smtClean="0"/>
              <a:t>lead to different sequences</a:t>
            </a:r>
            <a:br>
              <a:rPr lang="en-CA" dirty="0" smtClean="0"/>
            </a:b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State transition diagrams do </a:t>
            </a:r>
            <a:br>
              <a:rPr lang="en-CA" dirty="0" smtClean="0"/>
            </a:br>
            <a:r>
              <a:rPr lang="en-CA" dirty="0" smtClean="0"/>
              <a:t>the same thing!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813"/>
            <a:ext cx="47160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Anderson et. Al. Buttress. </a:t>
            </a:r>
            <a:r>
              <a:rPr lang="en-US" sz="9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Usenix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Fast ‘04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096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State Transition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Captures </a:t>
            </a:r>
          </a:p>
          <a:p>
            <a:pPr lvl="1"/>
            <a:r>
              <a:rPr lang="en-CA" dirty="0" smtClean="0"/>
              <a:t>states – a moment in time</a:t>
            </a:r>
          </a:p>
          <a:p>
            <a:pPr lvl="1"/>
            <a:r>
              <a:rPr lang="en-CA" dirty="0" smtClean="0"/>
              <a:t>transitions – trigger that causes change in state</a:t>
            </a:r>
          </a:p>
          <a:p>
            <a:pPr lvl="1"/>
            <a:r>
              <a:rPr lang="en-CA" dirty="0" smtClean="0"/>
              <a:t>paths – prescribed sequence(s) through states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7788126" cy="133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29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Abstract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Captures </a:t>
            </a:r>
          </a:p>
          <a:p>
            <a:pPr lvl="1"/>
            <a:r>
              <a:rPr lang="en-CA" dirty="0" smtClean="0"/>
              <a:t>flow of user activities as abstractions </a:t>
            </a:r>
          </a:p>
          <a:p>
            <a:pPr lvl="1"/>
            <a:r>
              <a:rPr lang="en-CA" dirty="0" smtClean="0"/>
              <a:t>no visual details </a:t>
            </a:r>
            <a:r>
              <a:rPr lang="en-CA" i="1" dirty="0" smtClean="0"/>
              <a:t>but</a:t>
            </a:r>
          </a:p>
          <a:p>
            <a:pPr lvl="1"/>
            <a:r>
              <a:rPr lang="en-CA" dirty="0" smtClean="0"/>
              <a:t>easy to modify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3" y="4797152"/>
            <a:ext cx="84867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0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Visual Interface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Captures </a:t>
            </a:r>
          </a:p>
          <a:p>
            <a:pPr lvl="1"/>
            <a:r>
              <a:rPr lang="en-CA" dirty="0" smtClean="0"/>
              <a:t>appearance as it passes through each state </a:t>
            </a:r>
          </a:p>
          <a:p>
            <a:pPr lvl="1"/>
            <a:r>
              <a:rPr lang="en-CA" dirty="0" smtClean="0"/>
              <a:t>good for details</a:t>
            </a:r>
          </a:p>
          <a:p>
            <a:pPr lvl="1"/>
            <a:r>
              <a:rPr lang="en-CA" dirty="0" smtClean="0"/>
              <a:t>harder to modify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4293096"/>
            <a:ext cx="85058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7121"/>
            <a:ext cx="8208912" cy="458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Annotated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Augmented to include explanatory text</a:t>
            </a:r>
          </a:p>
        </p:txBody>
      </p:sp>
    </p:spTree>
    <p:extLst>
      <p:ext uri="{BB962C8B-B14F-4D97-AF65-F5344CB8AC3E}">
        <p14:creationId xmlns:p14="http://schemas.microsoft.com/office/powerpoint/2010/main" val="123754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Indexed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To manage complexity and multiple possibilities</a:t>
            </a:r>
            <a:endParaRPr lang="en-C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89958"/>
            <a:ext cx="7724179" cy="411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7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3061"/>
            <a:ext cx="7620719" cy="549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Using Layout to Imply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4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Most interfaces contain decision paths </a:t>
            </a:r>
          </a:p>
          <a:p>
            <a:pPr lvl="1"/>
            <a:r>
              <a:rPr lang="en-CA" dirty="0" smtClean="0"/>
              <a:t>multiple transitions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algn="r"/>
            <a:r>
              <a:rPr lang="en-CA" dirty="0" smtClean="0"/>
              <a:t>These diagrams are </a:t>
            </a:r>
            <a:br>
              <a:rPr lang="en-CA" dirty="0" smtClean="0"/>
            </a:br>
            <a:r>
              <a:rPr lang="en-CA" dirty="0" smtClean="0"/>
              <a:t>identical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5" t="4704" r="1611" b="15044"/>
          <a:stretch/>
        </p:blipFill>
        <p:spPr bwMode="auto">
          <a:xfrm>
            <a:off x="2051720" y="4797152"/>
            <a:ext cx="501491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r="68310"/>
          <a:stretch/>
        </p:blipFill>
        <p:spPr bwMode="auto">
          <a:xfrm>
            <a:off x="2339752" y="2564903"/>
            <a:ext cx="2456310" cy="22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311828"/>
      </p:ext>
    </p:extLst>
  </p:cSld>
  <p:clrMapOvr>
    <a:masterClrMapping/>
  </p:clrMapOvr>
</p:sld>
</file>

<file path=ppt/theme/theme1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Phidgets.UIST2001.v2</Template>
  <TotalTime>1202</TotalTime>
  <Pages>9</Pages>
  <Words>207</Words>
  <Application>Microsoft Office PowerPoint</Application>
  <PresentationFormat>Letter Paper (8.5x11 in)</PresentationFormat>
  <Paragraphs>86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phidgets</vt:lpstr>
      <vt:lpstr>The State Transition Diagram</vt:lpstr>
      <vt:lpstr>As You Descend the Design Funnel…</vt:lpstr>
      <vt:lpstr>State Transition Diagrams</vt:lpstr>
      <vt:lpstr>The Abstract Diagram</vt:lpstr>
      <vt:lpstr>The Visual Interface Diagram</vt:lpstr>
      <vt:lpstr>The Annotated Diagram</vt:lpstr>
      <vt:lpstr>The Indexed Diagram</vt:lpstr>
      <vt:lpstr>Using Layout to Imply State</vt:lpstr>
      <vt:lpstr>Branching</vt:lpstr>
      <vt:lpstr>Exercise</vt:lpstr>
      <vt:lpstr>Preview: Branching</vt:lpstr>
      <vt:lpstr>You Now Know</vt:lpstr>
      <vt:lpstr>Permissions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481</dc:title>
  <dc:creator>Saul Greenberg</dc:creator>
  <cp:lastModifiedBy>Saul Greenberg</cp:lastModifiedBy>
  <cp:revision>289</cp:revision>
  <cp:lastPrinted>1998-08-16T20:55:46Z</cp:lastPrinted>
  <dcterms:created xsi:type="dcterms:W3CDTF">1995-08-10T13:01:54Z</dcterms:created>
  <dcterms:modified xsi:type="dcterms:W3CDTF">2012-10-30T19:21:53Z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